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98" r:id="rId3"/>
    <p:sldId id="310" r:id="rId4"/>
    <p:sldId id="311" r:id="rId5"/>
    <p:sldId id="312" r:id="rId6"/>
    <p:sldId id="313" r:id="rId7"/>
    <p:sldId id="314" r:id="rId8"/>
    <p:sldId id="315" r:id="rId9"/>
    <p:sldId id="332" r:id="rId10"/>
    <p:sldId id="324" r:id="rId11"/>
    <p:sldId id="326" r:id="rId12"/>
    <p:sldId id="328" r:id="rId13"/>
    <p:sldId id="329" r:id="rId14"/>
    <p:sldId id="330" r:id="rId15"/>
    <p:sldId id="33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7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8D4A5-D495-4846-8DE3-CA6739147EDD}" type="datetimeFigureOut">
              <a:rPr lang="en-US" smtClean="0"/>
              <a:t>2/1/2015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200"/>
              <a:pPr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FF2696D-221A-43FA-BC46-3159C135B87C}" type="slidenum">
              <a:rPr lang="en-US" sz="1200"/>
              <a:pPr/>
              <a:t>12</a:t>
            </a:fld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24580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>
                <a:latin typeface="Verdana" pitchFamily="34" charset="0"/>
              </a:rPr>
              <a:t>CSWB 110 Tutorial 1 part 3</a:t>
            </a:r>
          </a:p>
        </p:txBody>
      </p:sp>
      <p:sp>
        <p:nvSpPr>
          <p:cNvPr id="24581" name="Footer Placehold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>
                <a:latin typeface="Verdana" pitchFamily="34" charset="0"/>
              </a:rPr>
              <a:t>Instructor Teresa Pelkie, teresa@wwwsights.com</a:t>
            </a:r>
          </a:p>
        </p:txBody>
      </p:sp>
      <p:sp>
        <p:nvSpPr>
          <p:cNvPr id="2458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04E0DC5-85CE-48EC-811A-B2475F662AC6}" type="slidenum">
              <a:rPr lang="en-US" sz="1200">
                <a:latin typeface="Verdana" pitchFamily="34" charset="0"/>
              </a:rPr>
              <a:pPr/>
              <a:t>13</a:t>
            </a:fld>
            <a:endParaRPr lang="en-US" sz="120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F338467-6314-4DCB-9EC0-6458DF049D9F}" type="slidenum">
              <a:rPr lang="en-US" sz="1200"/>
              <a:pPr/>
              <a:t>14</a:t>
            </a:fld>
            <a:endParaRPr 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E021497-0DC4-4CC6-9057-9DC99D3A5B24}" type="slidenum">
              <a:rPr lang="en-US" sz="1200"/>
              <a:pPr/>
              <a:t>15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5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6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8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7EF9FE6-7D91-477C-9E52-485D6FF34F32}" type="slidenum">
              <a:rPr lang="en-US" sz="1200"/>
              <a:pPr/>
              <a:t>9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866281A-8B81-4EFA-A618-9FB4A0764ED7}" type="slidenum">
              <a:rPr lang="en-US" sz="1200"/>
              <a:pPr/>
              <a:t>10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9138DC7-6739-467F-9BF8-DBA4BDA14712}" type="slidenum">
              <a:rPr lang="en-US" sz="1200"/>
              <a:pPr/>
              <a:t>11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2/1/2015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305800" cy="944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1219200"/>
            <a:ext cx="42672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219200"/>
            <a:ext cx="42672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New Perspectives on Microsoft PowerPoint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EDF46-371E-4984-B930-9C525A1865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26079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2/1/2015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2/1/2015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2/1/2015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Class </a:t>
            </a:r>
            <a:r>
              <a:rPr lang="en-US" b="1" dirty="0" smtClean="0"/>
              <a:t>02</a:t>
            </a:r>
            <a:endParaRPr lang="en-US" b="1" dirty="0" smtClean="0"/>
          </a:p>
          <a:p>
            <a:pPr algn="ctr"/>
            <a:r>
              <a:rPr lang="en-US" sz="1600" b="1" dirty="0" smtClean="0"/>
              <a:t>Chapters </a:t>
            </a:r>
            <a:r>
              <a:rPr lang="en-US" sz="1600" b="1" dirty="0" smtClean="0"/>
              <a:t>4, 5 (p76)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76263"/>
            <a:ext cx="8753475" cy="5667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 Lists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371600"/>
            <a:ext cx="6400800" cy="4419600"/>
          </a:xfrm>
        </p:spPr>
        <p:txBody>
          <a:bodyPr/>
          <a:lstStyle/>
          <a:p>
            <a:pPr eaLnBrk="1" hangingPunct="1"/>
            <a:r>
              <a:rPr lang="en-US" sz="3600" smtClean="0"/>
              <a:t>Unordered List</a:t>
            </a:r>
          </a:p>
          <a:p>
            <a:pPr eaLnBrk="1" hangingPunct="1"/>
            <a:r>
              <a:rPr lang="en-US" sz="3600" smtClean="0"/>
              <a:t>Ordered List</a:t>
            </a:r>
          </a:p>
          <a:p>
            <a:pPr eaLnBrk="1" hangingPunct="1"/>
            <a:r>
              <a:rPr lang="en-US" sz="3600" smtClean="0"/>
              <a:t>Description List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2400" i="1" smtClean="0"/>
              <a:t>formerly called a definition list</a:t>
            </a:r>
          </a:p>
          <a:p>
            <a:pPr eaLnBrk="1" hangingPunct="1"/>
            <a:endParaRPr lang="en-US" sz="3600" smtClean="0"/>
          </a:p>
        </p:txBody>
      </p:sp>
      <p:sp>
        <p:nvSpPr>
          <p:cNvPr id="614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0963C9D-C6E9-4CB3-8FB1-391FE0A92A7A}" type="slidenum">
              <a:rPr lang="en-US" sz="1100" smtClean="0">
                <a:solidFill>
                  <a:srgbClr val="4D4D4D"/>
                </a:solidFill>
              </a:rPr>
              <a:pPr/>
              <a:t>10</a:t>
            </a:fld>
            <a:endParaRPr lang="en-US" sz="1100" smtClean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0388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Unordered List Example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600" b="1" smtClean="0">
                <a:latin typeface="Times New Roman" pitchFamily="18" charset="0"/>
              </a:rPr>
              <a:t>&lt;ul&gt;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600" b="1" smtClean="0">
                <a:latin typeface="Times New Roman" pitchFamily="18" charset="0"/>
              </a:rPr>
              <a:t>   &lt;li&gt;TCP&lt;/li&gt;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600" b="1" smtClean="0">
                <a:latin typeface="Times New Roman" pitchFamily="18" charset="0"/>
              </a:rPr>
              <a:t>   &lt;li&gt;IP&lt;/li&gt;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600" b="1" smtClean="0">
                <a:latin typeface="Times New Roman" pitchFamily="18" charset="0"/>
              </a:rPr>
              <a:t>   &lt;li&gt;HTTP&lt;/li&gt;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600" b="1" smtClean="0">
                <a:latin typeface="Times New Roman" pitchFamily="18" charset="0"/>
              </a:rPr>
              <a:t>   &lt;li&gt;FTP&lt;/li&gt;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600" b="1" smtClean="0">
                <a:latin typeface="Times New Roman" pitchFamily="18" charset="0"/>
              </a:rPr>
              <a:t> &lt;/ul&gt;</a:t>
            </a:r>
          </a:p>
        </p:txBody>
      </p:sp>
      <p:sp>
        <p:nvSpPr>
          <p:cNvPr id="819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4041A3D-5B63-4005-8E2D-C342D4002260}" type="slidenum">
              <a:rPr lang="en-US" sz="1100" smtClean="0">
                <a:solidFill>
                  <a:srgbClr val="4D4D4D"/>
                </a:solidFill>
              </a:rPr>
              <a:pPr/>
              <a:t>11</a:t>
            </a:fld>
            <a:endParaRPr lang="en-US" sz="1100" smtClean="0">
              <a:solidFill>
                <a:srgbClr val="4D4D4D"/>
              </a:solidFill>
            </a:endParaRPr>
          </a:p>
        </p:txBody>
      </p:sp>
      <p:pic>
        <p:nvPicPr>
          <p:cNvPr id="3584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968500"/>
            <a:ext cx="2324100" cy="200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82708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Ordered List Example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7772400" cy="3733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latin typeface="Times New Roman" pitchFamily="18" charset="0"/>
              </a:rPr>
              <a:t>&lt;ol&gt;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latin typeface="Times New Roman" pitchFamily="18" charset="0"/>
              </a:rPr>
              <a:t>   &lt;li&gt;Apply to school&lt;/li&gt;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latin typeface="Times New Roman" pitchFamily="18" charset="0"/>
              </a:rPr>
              <a:t>   &lt;li&gt;Register for course&lt;/li&gt;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latin typeface="Times New Roman" pitchFamily="18" charset="0"/>
              </a:rPr>
              <a:t>   &lt;li&gt;Pay tuition&lt;/li&gt;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latin typeface="Times New Roman" pitchFamily="18" charset="0"/>
              </a:rPr>
              <a:t>   &lt;li&gt;Attend course&lt;/li&gt;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latin typeface="Times New Roman" pitchFamily="18" charset="0"/>
              </a:rPr>
              <a:t> &lt;/ol&gt;</a:t>
            </a:r>
          </a:p>
        </p:txBody>
      </p:sp>
      <p:sp>
        <p:nvSpPr>
          <p:cNvPr id="1024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24D7AAE-9C50-448A-91CE-A408CDA47820}" type="slidenum">
              <a:rPr lang="en-US" sz="1100" smtClean="0">
                <a:solidFill>
                  <a:srgbClr val="4D4D4D"/>
                </a:solidFill>
              </a:rPr>
              <a:pPr/>
              <a:t>12</a:t>
            </a:fld>
            <a:endParaRPr lang="en-US" sz="1100" smtClean="0">
              <a:solidFill>
                <a:srgbClr val="4D4D4D"/>
              </a:solidFill>
            </a:endParaRP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676400"/>
            <a:ext cx="3592512" cy="194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474195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002060"/>
                </a:solidFill>
                <a:latin typeface="+mn-lt"/>
              </a:rPr>
              <a:t>T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ype 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and start attribute 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066800"/>
            <a:ext cx="4267200" cy="4906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z="2800" smtClean="0"/>
          </a:p>
          <a:p>
            <a:pPr eaLnBrk="1" hangingPunct="1">
              <a:buFont typeface="Wingdings" pitchFamily="2" charset="2"/>
              <a:buNone/>
            </a:pPr>
            <a:endParaRPr lang="en-US" sz="2800" smtClean="0"/>
          </a:p>
          <a:p>
            <a:pPr eaLnBrk="1" hangingPunct="1">
              <a:buFont typeface="Wingdings" pitchFamily="2" charset="2"/>
              <a:buNone/>
            </a:pPr>
            <a:endParaRPr lang="en-US" sz="280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5660739-7614-4DF9-A7A0-E89460F1FB9E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762000" y="1371600"/>
            <a:ext cx="71628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sz="4400" dirty="0">
                <a:ea typeface="+mj-ea"/>
                <a:cs typeface="+mj-cs"/>
              </a:rPr>
              <a:t>&lt;</a:t>
            </a:r>
            <a:r>
              <a:rPr lang="en-US" sz="4400" dirty="0" err="1">
                <a:ea typeface="+mj-ea"/>
                <a:cs typeface="+mj-cs"/>
              </a:rPr>
              <a:t>ol</a:t>
            </a:r>
            <a:r>
              <a:rPr lang="en-US" sz="4400" dirty="0">
                <a:ea typeface="+mj-ea"/>
                <a:cs typeface="+mj-cs"/>
              </a:rPr>
              <a:t>   </a:t>
            </a:r>
            <a:r>
              <a:rPr lang="en-US" sz="4400" dirty="0">
                <a:solidFill>
                  <a:srgbClr val="FF0000"/>
                </a:solidFill>
                <a:ea typeface="+mj-ea"/>
                <a:cs typeface="+mj-cs"/>
              </a:rPr>
              <a:t>type</a:t>
            </a:r>
            <a:r>
              <a:rPr lang="en-US" sz="4400" dirty="0">
                <a:ea typeface="+mj-ea"/>
                <a:cs typeface="+mj-cs"/>
              </a:rPr>
              <a:t>=“A” </a:t>
            </a:r>
            <a:r>
              <a:rPr lang="en-US" sz="4400" dirty="0">
                <a:solidFill>
                  <a:srgbClr val="FF0000"/>
                </a:solidFill>
                <a:ea typeface="+mj-ea"/>
                <a:cs typeface="+mj-cs"/>
              </a:rPr>
              <a:t>start</a:t>
            </a:r>
            <a:r>
              <a:rPr lang="en-US" sz="4400" dirty="0">
                <a:ea typeface="+mj-ea"/>
                <a:cs typeface="+mj-cs"/>
              </a:rPr>
              <a:t>=“10”&gt;</a:t>
            </a:r>
            <a:br>
              <a:rPr lang="en-US" sz="4400" dirty="0">
                <a:ea typeface="+mj-ea"/>
                <a:cs typeface="+mj-cs"/>
              </a:rPr>
            </a:br>
            <a:r>
              <a:rPr lang="en-US" sz="4400" dirty="0">
                <a:ea typeface="+mj-ea"/>
                <a:cs typeface="+mj-cs"/>
              </a:rPr>
              <a:t>   &lt;li&gt;Item 1&lt;/li&gt;</a:t>
            </a:r>
            <a:br>
              <a:rPr lang="en-US" sz="4400" dirty="0">
                <a:ea typeface="+mj-ea"/>
                <a:cs typeface="+mj-cs"/>
              </a:rPr>
            </a:br>
            <a:r>
              <a:rPr lang="en-US" sz="4400" dirty="0">
                <a:ea typeface="+mj-ea"/>
                <a:cs typeface="+mj-cs"/>
              </a:rPr>
              <a:t>   &lt;li&gt;Item 2&lt;/li&gt;</a:t>
            </a:r>
            <a:br>
              <a:rPr lang="en-US" sz="4400" dirty="0">
                <a:ea typeface="+mj-ea"/>
                <a:cs typeface="+mj-cs"/>
              </a:rPr>
            </a:br>
            <a:r>
              <a:rPr lang="en-US" sz="4400" dirty="0">
                <a:ea typeface="+mj-ea"/>
                <a:cs typeface="+mj-cs"/>
              </a:rPr>
              <a:t>&lt;/</a:t>
            </a:r>
            <a:r>
              <a:rPr lang="en-US" sz="4400" dirty="0" err="1">
                <a:ea typeface="+mj-ea"/>
                <a:cs typeface="+mj-cs"/>
              </a:rPr>
              <a:t>ol</a:t>
            </a:r>
            <a:r>
              <a:rPr lang="en-US" sz="4400" dirty="0" smtClean="0">
                <a:ea typeface="+mj-ea"/>
                <a:cs typeface="+mj-cs"/>
              </a:rPr>
              <a:t>&gt;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816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Description List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 rtlCol="0">
            <a:normAutofit fontScale="925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800" dirty="0" smtClean="0"/>
              <a:t>Useful to display a list of terms or an FAQ list</a:t>
            </a:r>
            <a:br>
              <a:rPr lang="en-US" sz="2800" dirty="0" smtClean="0"/>
            </a:br>
            <a:endParaRPr lang="en-US" sz="3000" dirty="0" smtClean="0"/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&lt;dl&gt; &lt;/dl&gt; 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200" dirty="0" smtClean="0"/>
              <a:t>Contains the description list</a:t>
            </a:r>
            <a:br>
              <a:rPr lang="en-US" sz="2200" dirty="0" smtClean="0"/>
            </a:br>
            <a:endParaRPr lang="en-US" sz="2200" dirty="0" smtClean="0"/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3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dt</a:t>
            </a:r>
            <a:r>
              <a:rPr lang="en-US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 &lt;/</a:t>
            </a:r>
            <a:r>
              <a:rPr lang="en-US" sz="3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dt</a:t>
            </a:r>
            <a:r>
              <a:rPr lang="en-US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Contains a term/phrase/sentence</a:t>
            </a:r>
            <a:br>
              <a:rPr lang="en-US" sz="2200" dirty="0" smtClean="0"/>
            </a:br>
            <a:r>
              <a:rPr lang="en-US" sz="2200" dirty="0" smtClean="0"/>
              <a:t>Configures empty space above and below the text</a:t>
            </a:r>
            <a:br>
              <a:rPr lang="en-US" sz="2200" dirty="0" smtClean="0"/>
            </a:br>
            <a:endParaRPr lang="en-US" sz="2200" dirty="0" smtClean="0"/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3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dd</a:t>
            </a:r>
            <a:r>
              <a:rPr lang="en-US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 &lt;/</a:t>
            </a:r>
            <a:r>
              <a:rPr lang="en-US" sz="3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dd</a:t>
            </a:r>
            <a:r>
              <a:rPr lang="en-US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Contains a description of the term/phrase/sentence</a:t>
            </a:r>
          </a:p>
          <a:p>
            <a:pPr marL="1040130" lvl="2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sz="1900" dirty="0" smtClean="0"/>
              <a:t>Indents the text</a:t>
            </a:r>
          </a:p>
          <a:p>
            <a:pPr marL="1040130" lvl="2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sz="1900" dirty="0"/>
              <a:t>Configures empty space above and below the text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 smtClean="0"/>
          </a:p>
        </p:txBody>
      </p:sp>
      <p:sp>
        <p:nvSpPr>
          <p:cNvPr id="1229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7BECE42-CBC9-496A-AC98-13FA98462AE7}" type="slidenum">
              <a:rPr lang="en-US" sz="1100" smtClean="0">
                <a:solidFill>
                  <a:srgbClr val="4D4D4D"/>
                </a:solidFill>
              </a:rPr>
              <a:pPr/>
              <a:t>14</a:t>
            </a:fld>
            <a:endParaRPr lang="en-US" sz="1100" smtClean="0">
              <a:solidFill>
                <a:srgbClr val="4D4D4D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81201"/>
            <a:ext cx="4040188" cy="1569796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1632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Description List Example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143000"/>
            <a:ext cx="76200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b="1" dirty="0" smtClean="0">
                <a:latin typeface="Times New Roman" pitchFamily="18" charset="0"/>
              </a:rPr>
              <a:t>&lt;dl&gt;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b="1" dirty="0" smtClean="0">
                <a:latin typeface="Times New Roman" pitchFamily="18" charset="0"/>
              </a:rPr>
              <a:t>   &lt;</a:t>
            </a:r>
            <a:r>
              <a:rPr lang="en-US" sz="2800" b="1" dirty="0" err="1" smtClean="0">
                <a:latin typeface="Times New Roman" pitchFamily="18" charset="0"/>
              </a:rPr>
              <a:t>dt</a:t>
            </a:r>
            <a:r>
              <a:rPr lang="en-US" sz="2800" b="1" dirty="0" smtClean="0">
                <a:latin typeface="Times New Roman" pitchFamily="18" charset="0"/>
              </a:rPr>
              <a:t>&gt;IP&lt;/</a:t>
            </a:r>
            <a:r>
              <a:rPr lang="en-US" sz="2800" b="1" dirty="0" err="1" smtClean="0">
                <a:latin typeface="Times New Roman" pitchFamily="18" charset="0"/>
              </a:rPr>
              <a:t>dt</a:t>
            </a:r>
            <a:r>
              <a:rPr lang="en-US" sz="2800" b="1" dirty="0" smtClean="0">
                <a:latin typeface="Times New Roman" pitchFamily="18" charset="0"/>
              </a:rPr>
              <a:t>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b="1" dirty="0" smtClean="0">
                <a:latin typeface="Times New Roman" pitchFamily="18" charset="0"/>
              </a:rPr>
              <a:t>        &lt;</a:t>
            </a:r>
            <a:r>
              <a:rPr lang="en-US" sz="2800" b="1" dirty="0" err="1" smtClean="0">
                <a:latin typeface="Times New Roman" pitchFamily="18" charset="0"/>
              </a:rPr>
              <a:t>dd</a:t>
            </a:r>
            <a:r>
              <a:rPr lang="en-US" sz="2800" b="1" dirty="0" smtClean="0">
                <a:latin typeface="Times New Roman" pitchFamily="18" charset="0"/>
              </a:rPr>
              <a:t>&gt;Internet Protocol&lt;/</a:t>
            </a:r>
            <a:r>
              <a:rPr lang="en-US" sz="2800" b="1" dirty="0" err="1" smtClean="0">
                <a:latin typeface="Times New Roman" pitchFamily="18" charset="0"/>
              </a:rPr>
              <a:t>dd</a:t>
            </a:r>
            <a:r>
              <a:rPr lang="en-US" sz="2800" b="1" dirty="0" smtClean="0">
                <a:latin typeface="Times New Roman" pitchFamily="18" charset="0"/>
              </a:rPr>
              <a:t>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b="1" dirty="0" smtClean="0">
                <a:latin typeface="Times New Roman" pitchFamily="18" charset="0"/>
              </a:rPr>
              <a:t>    &lt;</a:t>
            </a:r>
            <a:r>
              <a:rPr lang="en-US" sz="2800" b="1" dirty="0" err="1" smtClean="0">
                <a:latin typeface="Times New Roman" pitchFamily="18" charset="0"/>
              </a:rPr>
              <a:t>dt</a:t>
            </a:r>
            <a:r>
              <a:rPr lang="en-US" sz="2800" b="1" dirty="0" smtClean="0">
                <a:latin typeface="Times New Roman" pitchFamily="18" charset="0"/>
              </a:rPr>
              <a:t>&gt;TCP&lt;/</a:t>
            </a:r>
            <a:r>
              <a:rPr lang="en-US" sz="2800" b="1" dirty="0" err="1" smtClean="0">
                <a:latin typeface="Times New Roman" pitchFamily="18" charset="0"/>
              </a:rPr>
              <a:t>dt</a:t>
            </a:r>
            <a:r>
              <a:rPr lang="en-US" sz="2800" b="1" dirty="0" smtClean="0">
                <a:latin typeface="Times New Roman" pitchFamily="18" charset="0"/>
              </a:rPr>
              <a:t>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b="1" dirty="0" smtClean="0">
                <a:latin typeface="Times New Roman" pitchFamily="18" charset="0"/>
              </a:rPr>
              <a:t>         &lt;</a:t>
            </a:r>
            <a:r>
              <a:rPr lang="en-US" sz="2800" b="1" dirty="0" err="1" smtClean="0">
                <a:latin typeface="Times New Roman" pitchFamily="18" charset="0"/>
              </a:rPr>
              <a:t>dd</a:t>
            </a:r>
            <a:r>
              <a:rPr lang="en-US" sz="2800" b="1" dirty="0" smtClean="0">
                <a:latin typeface="Times New Roman" pitchFamily="18" charset="0"/>
              </a:rPr>
              <a:t>&gt;Transmission Control Protocol&lt;/</a:t>
            </a:r>
            <a:r>
              <a:rPr lang="en-US" sz="2800" b="1" dirty="0" err="1" smtClean="0">
                <a:latin typeface="Times New Roman" pitchFamily="18" charset="0"/>
              </a:rPr>
              <a:t>dd</a:t>
            </a:r>
            <a:r>
              <a:rPr lang="en-US" sz="2800" b="1" dirty="0" smtClean="0">
                <a:latin typeface="Times New Roman" pitchFamily="18" charset="0"/>
              </a:rPr>
              <a:t>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b="1" dirty="0" smtClean="0">
                <a:latin typeface="Times New Roman" pitchFamily="18" charset="0"/>
              </a:rPr>
              <a:t>&lt;/dl&gt;</a:t>
            </a:r>
          </a:p>
        </p:txBody>
      </p:sp>
      <p:sp>
        <p:nvSpPr>
          <p:cNvPr id="133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0AD5F1A-86EE-45AC-BDEA-4FE2347D3C44}" type="slidenum">
              <a:rPr lang="en-US" sz="1100" smtClean="0">
                <a:solidFill>
                  <a:srgbClr val="4D4D4D"/>
                </a:solidFill>
              </a:rPr>
              <a:pPr/>
              <a:t>15</a:t>
            </a:fld>
            <a:endParaRPr lang="en-US" sz="1100" smtClean="0">
              <a:solidFill>
                <a:srgbClr val="4D4D4D"/>
              </a:solidFill>
            </a:endParaRPr>
          </a:p>
        </p:txBody>
      </p:sp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237594"/>
            <a:ext cx="4954588" cy="1925082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8694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 Markup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Choose elements that provide a meaningful description of the content</a:t>
            </a:r>
            <a:br>
              <a:rPr lang="en-US" sz="3600" dirty="0" smtClean="0"/>
            </a:br>
            <a:endParaRPr lang="en-US" sz="3600" dirty="0" smtClean="0"/>
          </a:p>
          <a:p>
            <a:r>
              <a:rPr lang="en-US" sz="3600" dirty="0"/>
              <a:t>Choose elements that </a:t>
            </a:r>
            <a:r>
              <a:rPr lang="en-US" sz="3600" dirty="0"/>
              <a:t>give the document </a:t>
            </a:r>
            <a:r>
              <a:rPr lang="en-US" sz="3600" dirty="0" smtClean="0"/>
              <a:t>structure</a:t>
            </a:r>
            <a:br>
              <a:rPr lang="en-US" sz="3600" dirty="0" smtClean="0"/>
            </a:br>
            <a:endParaRPr lang="en-US" sz="3600" dirty="0" smtClean="0"/>
          </a:p>
          <a:p>
            <a:r>
              <a:rPr lang="en-US" sz="3600" dirty="0" smtClean="0"/>
              <a:t>Elements should not be used for presentation</a:t>
            </a:r>
            <a:endParaRPr lang="en-US" sz="3600" dirty="0"/>
          </a:p>
          <a:p>
            <a:pPr>
              <a:lnSpc>
                <a:spcPct val="150000"/>
              </a:lnSpc>
            </a:pPr>
            <a:endParaRPr lang="en-US" dirty="0"/>
          </a:p>
          <a:p>
            <a:endParaRPr lang="en-US" sz="2600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91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Example  HTML5  Web  Page </a:t>
            </a: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7772400" cy="4724400"/>
          </a:xfrm>
        </p:spPr>
        <p:txBody>
          <a:bodyPr>
            <a:normAutofit fontScale="92500" lnSpcReduction="20000"/>
          </a:bodyPr>
          <a:lstStyle/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&lt;!DOCTYPE html&gt;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&lt;html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lang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="en"&gt;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&lt;head&gt;</a:t>
            </a:r>
          </a:p>
          <a:p>
            <a:pPr marL="68263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&lt;meta charset="utf-8"&gt;</a:t>
            </a:r>
          </a:p>
          <a:p>
            <a:pPr marL="68263" indent="0">
              <a:buFont typeface="Wingdings 3" pitchFamily="18" charset="2"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&lt;title&gt;Page Title Goes Here&lt;/title&gt;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&lt;/head&gt;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&lt;body&gt;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... body text and more HTML5 tags go here ...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&lt;/body&gt;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&lt;/html&gt;</a:t>
            </a:r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3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5" name="Left Arrow Callout 4"/>
          <p:cNvSpPr/>
          <p:nvPr/>
        </p:nvSpPr>
        <p:spPr>
          <a:xfrm>
            <a:off x="3810000" y="1519239"/>
            <a:ext cx="1828800" cy="61107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0833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accessibility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Left Arrow Callout 5"/>
          <p:cNvSpPr/>
          <p:nvPr/>
        </p:nvSpPr>
        <p:spPr>
          <a:xfrm>
            <a:off x="5943600" y="2971800"/>
            <a:ext cx="2133600" cy="61107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0833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</a:t>
            </a:r>
            <a:r>
              <a:rPr lang="en-US" dirty="0" smtClean="0">
                <a:solidFill>
                  <a:schemeClr val="tx1"/>
                </a:solidFill>
              </a:rPr>
              <a:t>isplays in tab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Left Arrow Callout 6"/>
          <p:cNvSpPr/>
          <p:nvPr/>
        </p:nvSpPr>
        <p:spPr>
          <a:xfrm>
            <a:off x="6629400" y="4572000"/>
            <a:ext cx="1752600" cy="61107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0833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content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345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Block / Inline Elements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4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marL="274320" lvl="1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Block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Begins on a new line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Some space is added on top and bottom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>
          <a:xfrm>
            <a:off x="4632198" y="1447800"/>
            <a:ext cx="4041648" cy="4706112"/>
          </a:xfrm>
        </p:spPr>
        <p:txBody>
          <a:bodyPr/>
          <a:lstStyle/>
          <a:p>
            <a:pPr marL="274320" lvl="1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Inline</a:t>
            </a:r>
            <a:endParaRPr lang="en-US" sz="36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Goes with the flow of the content</a:t>
            </a:r>
            <a:endParaRPr lang="en-US" sz="2400" dirty="0"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3871137"/>
            <a:ext cx="3505200" cy="16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&lt;p&gt;</a:t>
            </a:r>
            <a:r>
              <a:rPr lang="en-US" sz="2000" dirty="0" smtClean="0">
                <a:solidFill>
                  <a:schemeClr val="tx1"/>
                </a:solidFill>
              </a:rPr>
              <a:t>there is content here</a:t>
            </a:r>
            <a:r>
              <a:rPr lang="en-US" sz="2000" b="1" dirty="0" smtClean="0">
                <a:solidFill>
                  <a:srgbClr val="FF0000"/>
                </a:solidFill>
              </a:rPr>
              <a:t>&lt;/p&gt;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62400" y="3871137"/>
            <a:ext cx="5029200" cy="16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&lt;p&gt;</a:t>
            </a:r>
            <a:r>
              <a:rPr lang="en-US" sz="2000" dirty="0" smtClean="0">
                <a:solidFill>
                  <a:schemeClr val="tx1"/>
                </a:solidFill>
              </a:rPr>
              <a:t>there is content </a:t>
            </a:r>
            <a:r>
              <a:rPr lang="en-US" sz="2000" b="1" dirty="0" smtClean="0">
                <a:solidFill>
                  <a:srgbClr val="0000CC"/>
                </a:solidFill>
              </a:rPr>
              <a:t>&lt;</a:t>
            </a:r>
            <a:r>
              <a:rPr lang="en-US" sz="2000" b="1" dirty="0" err="1" smtClean="0">
                <a:solidFill>
                  <a:srgbClr val="0000CC"/>
                </a:solidFill>
              </a:rPr>
              <a:t>em</a:t>
            </a:r>
            <a:r>
              <a:rPr lang="en-US" sz="2000" b="1" dirty="0" smtClean="0">
                <a:solidFill>
                  <a:srgbClr val="0000CC"/>
                </a:solidFill>
              </a:rPr>
              <a:t>&gt;</a:t>
            </a:r>
            <a:r>
              <a:rPr lang="en-US" sz="2000" dirty="0" smtClean="0">
                <a:solidFill>
                  <a:schemeClr val="tx1"/>
                </a:solidFill>
              </a:rPr>
              <a:t>here</a:t>
            </a:r>
            <a:r>
              <a:rPr lang="en-US" sz="2000" b="1" dirty="0" smtClean="0">
                <a:solidFill>
                  <a:srgbClr val="0000CC"/>
                </a:solidFill>
              </a:rPr>
              <a:t>&lt;/</a:t>
            </a:r>
            <a:r>
              <a:rPr lang="en-US" sz="2000" b="1" dirty="0" err="1" smtClean="0">
                <a:solidFill>
                  <a:srgbClr val="0000CC"/>
                </a:solidFill>
              </a:rPr>
              <a:t>em</a:t>
            </a:r>
            <a:r>
              <a:rPr lang="en-US" sz="2000" b="1" dirty="0" smtClean="0">
                <a:solidFill>
                  <a:srgbClr val="0000CC"/>
                </a:solidFill>
              </a:rPr>
              <a:t>&gt;</a:t>
            </a:r>
            <a:r>
              <a:rPr lang="en-US" sz="2000" b="1" dirty="0" smtClean="0">
                <a:solidFill>
                  <a:srgbClr val="FF0000"/>
                </a:solidFill>
              </a:rPr>
              <a:t>&lt;/p&gt;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9561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Two-Sided / Empty Elements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5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marL="274320" lvl="1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Two-Sided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Contain content or html elements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Have opening and closing tag</a:t>
            </a:r>
            <a:r>
              <a:rPr lang="en-US" sz="2400" dirty="0" smtClean="0">
                <a:cs typeface="Times New Roman" pitchFamily="18" charset="0"/>
              </a:rPr>
              <a:t/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>
          <a:xfrm>
            <a:off x="4632198" y="1447800"/>
            <a:ext cx="4041648" cy="4706112"/>
          </a:xfrm>
        </p:spPr>
        <p:txBody>
          <a:bodyPr/>
          <a:lstStyle/>
          <a:p>
            <a:pPr marL="274320" lvl="1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Empty</a:t>
            </a:r>
            <a:endParaRPr lang="en-US" sz="36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Do not have text content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Provide a directive to the browser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Opening tag only</a:t>
            </a:r>
            <a:endParaRPr lang="en-US" sz="2400" dirty="0"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3871137"/>
            <a:ext cx="3429000" cy="16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&lt;p&gt;</a:t>
            </a:r>
            <a:r>
              <a:rPr lang="en-US" sz="2000" dirty="0" smtClean="0">
                <a:solidFill>
                  <a:schemeClr val="tx1"/>
                </a:solidFill>
              </a:rPr>
              <a:t>there is content here</a:t>
            </a:r>
            <a:r>
              <a:rPr lang="en-US" sz="2000" b="1" dirty="0" smtClean="0">
                <a:solidFill>
                  <a:srgbClr val="FF0000"/>
                </a:solidFill>
              </a:rPr>
              <a:t>&lt;/p&gt;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86200" y="3871136"/>
            <a:ext cx="5105400" cy="20724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&lt;</a:t>
            </a:r>
            <a:r>
              <a:rPr lang="en-US" sz="2400" b="1" dirty="0" err="1" smtClean="0">
                <a:solidFill>
                  <a:srgbClr val="FF0000"/>
                </a:solidFill>
              </a:rPr>
              <a:t>img</a:t>
            </a:r>
            <a:r>
              <a:rPr lang="en-US" sz="2400" b="1" dirty="0" smtClean="0">
                <a:solidFill>
                  <a:srgbClr val="FF0000"/>
                </a:solidFill>
              </a:rPr>
              <a:t>&gt;   &lt;</a:t>
            </a:r>
            <a:r>
              <a:rPr lang="en-US" sz="2400" b="1" dirty="0" err="1" smtClean="0">
                <a:solidFill>
                  <a:srgbClr val="FF0000"/>
                </a:solidFill>
              </a:rPr>
              <a:t>br</a:t>
            </a:r>
            <a:r>
              <a:rPr lang="en-US" sz="2400" b="1" dirty="0" smtClean="0">
                <a:solidFill>
                  <a:srgbClr val="FF0000"/>
                </a:solidFill>
              </a:rPr>
              <a:t>&gt;    &lt;meta&gt;   &lt;</a:t>
            </a:r>
            <a:r>
              <a:rPr lang="en-US" sz="2400" b="1" dirty="0" err="1" smtClean="0">
                <a:solidFill>
                  <a:srgbClr val="FF0000"/>
                </a:solidFill>
              </a:rPr>
              <a:t>hr</a:t>
            </a:r>
            <a:r>
              <a:rPr lang="en-US" sz="2400" b="1" dirty="0" smtClean="0">
                <a:solidFill>
                  <a:srgbClr val="FF0000"/>
                </a:solidFill>
              </a:rPr>
              <a:t>&gt;</a:t>
            </a:r>
          </a:p>
          <a:p>
            <a:pPr algn="ctr"/>
            <a:endParaRPr lang="en-US" sz="2400" b="1" dirty="0">
              <a:solidFill>
                <a:srgbClr val="FF0000"/>
              </a:solidFill>
            </a:endParaRPr>
          </a:p>
          <a:p>
            <a:pPr algn="ctr"/>
            <a:r>
              <a:rPr lang="en-US" sz="2400" dirty="0">
                <a:solidFill>
                  <a:srgbClr val="0000CC"/>
                </a:solidFill>
              </a:rPr>
              <a:t>&lt;</a:t>
            </a:r>
            <a:r>
              <a:rPr lang="en-US" sz="2400" dirty="0" err="1" smtClean="0">
                <a:solidFill>
                  <a:srgbClr val="0000CC"/>
                </a:solidFill>
              </a:rPr>
              <a:t>img</a:t>
            </a:r>
            <a:r>
              <a:rPr lang="en-US" sz="2400" dirty="0" smtClean="0">
                <a:solidFill>
                  <a:srgbClr val="0000CC"/>
                </a:solidFill>
              </a:rPr>
              <a:t> /&gt;   </a:t>
            </a:r>
            <a:r>
              <a:rPr lang="en-US" sz="2400" dirty="0">
                <a:solidFill>
                  <a:srgbClr val="0000CC"/>
                </a:solidFill>
              </a:rPr>
              <a:t>&lt;</a:t>
            </a:r>
            <a:r>
              <a:rPr lang="en-US" sz="2400" dirty="0" err="1" smtClean="0">
                <a:solidFill>
                  <a:srgbClr val="0000CC"/>
                </a:solidFill>
              </a:rPr>
              <a:t>br</a:t>
            </a:r>
            <a:r>
              <a:rPr lang="en-US" sz="2400" dirty="0" smtClean="0">
                <a:solidFill>
                  <a:srgbClr val="0000CC"/>
                </a:solidFill>
              </a:rPr>
              <a:t> /&gt;    </a:t>
            </a:r>
            <a:r>
              <a:rPr lang="en-US" sz="2400" dirty="0">
                <a:solidFill>
                  <a:srgbClr val="0000CC"/>
                </a:solidFill>
              </a:rPr>
              <a:t>&lt;</a:t>
            </a:r>
            <a:r>
              <a:rPr lang="en-US" sz="2400" dirty="0" smtClean="0">
                <a:solidFill>
                  <a:srgbClr val="0000CC"/>
                </a:solidFill>
              </a:rPr>
              <a:t>meta /&gt;   </a:t>
            </a:r>
            <a:r>
              <a:rPr lang="en-US" sz="2400" dirty="0">
                <a:solidFill>
                  <a:srgbClr val="0000CC"/>
                </a:solidFill>
              </a:rPr>
              <a:t>&lt;</a:t>
            </a:r>
            <a:r>
              <a:rPr lang="en-US" sz="2400" dirty="0" err="1" smtClean="0">
                <a:solidFill>
                  <a:srgbClr val="0000CC"/>
                </a:solidFill>
              </a:rPr>
              <a:t>hr</a:t>
            </a:r>
            <a:r>
              <a:rPr lang="en-US" sz="2400" dirty="0" smtClean="0">
                <a:solidFill>
                  <a:srgbClr val="0000CC"/>
                </a:solidFill>
              </a:rPr>
              <a:t> /&gt;</a:t>
            </a:r>
            <a:endParaRPr lang="en-US" sz="2400" dirty="0">
              <a:solidFill>
                <a:srgbClr val="0000CC"/>
              </a:solidFill>
            </a:endParaRPr>
          </a:p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5918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 Attributes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6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3600" dirty="0" smtClean="0">
                <a:cs typeface="Times New Roman" pitchFamily="18" charset="0"/>
              </a:rPr>
              <a:t>Instructions that clarify or modify an element</a:t>
            </a:r>
          </a:p>
          <a:p>
            <a:pPr lvl="1">
              <a:lnSpc>
                <a:spcPct val="90000"/>
              </a:lnSpc>
              <a:defRPr/>
            </a:pPr>
            <a:r>
              <a:rPr lang="en-US" sz="3600" dirty="0" smtClean="0">
                <a:cs typeface="Times New Roman" pitchFamily="18" charset="0"/>
              </a:rPr>
              <a:t>Go inside the opening tag only</a:t>
            </a:r>
            <a:r>
              <a:rPr lang="en-US" sz="2400" dirty="0" smtClean="0">
                <a:cs typeface="Times New Roman" pitchFamily="18" charset="0"/>
              </a:rPr>
              <a:t/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3657600"/>
            <a:ext cx="8305800" cy="198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&lt;</a:t>
            </a:r>
            <a:r>
              <a:rPr lang="en-US" sz="2800" b="1" dirty="0" err="1" smtClean="0">
                <a:solidFill>
                  <a:srgbClr val="FF0000"/>
                </a:solidFill>
              </a:rPr>
              <a:t>img</a:t>
            </a:r>
            <a:r>
              <a:rPr lang="en-US" sz="2800" b="1" dirty="0" smtClean="0">
                <a:solidFill>
                  <a:srgbClr val="FF0000"/>
                </a:solidFill>
              </a:rPr>
              <a:t>   </a:t>
            </a:r>
            <a:r>
              <a:rPr lang="en-US" sz="2800" b="1" dirty="0" smtClean="0">
                <a:solidFill>
                  <a:srgbClr val="0000CC"/>
                </a:solidFill>
              </a:rPr>
              <a:t>src</a:t>
            </a:r>
            <a:r>
              <a:rPr lang="en-US" sz="2800" b="1" dirty="0" smtClean="0">
                <a:solidFill>
                  <a:schemeClr val="tx1"/>
                </a:solidFill>
              </a:rPr>
              <a:t>=“photo.jpg”</a:t>
            </a:r>
            <a:r>
              <a:rPr lang="en-US" sz="2800" b="1" dirty="0" smtClean="0">
                <a:solidFill>
                  <a:srgbClr val="FF0000"/>
                </a:solidFill>
              </a:rPr>
              <a:t>   </a:t>
            </a:r>
            <a:r>
              <a:rPr lang="en-US" sz="2800" b="1" dirty="0" smtClean="0">
                <a:solidFill>
                  <a:srgbClr val="0000CC"/>
                </a:solidFill>
              </a:rPr>
              <a:t>alt</a:t>
            </a:r>
            <a:r>
              <a:rPr lang="en-US" sz="2800" b="1" dirty="0" smtClean="0">
                <a:solidFill>
                  <a:schemeClr val="tx1"/>
                </a:solidFill>
              </a:rPr>
              <a:t>=“Photo of my dog”</a:t>
            </a:r>
            <a:r>
              <a:rPr lang="en-US" sz="2800" b="1" dirty="0" smtClean="0">
                <a:solidFill>
                  <a:srgbClr val="FF0000"/>
                </a:solidFill>
              </a:rPr>
              <a:t>&gt;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Up Arrow Callout 3"/>
          <p:cNvSpPr/>
          <p:nvPr/>
        </p:nvSpPr>
        <p:spPr>
          <a:xfrm>
            <a:off x="152400" y="4800600"/>
            <a:ext cx="1219200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element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Up Arrow Callout 8"/>
          <p:cNvSpPr/>
          <p:nvPr/>
        </p:nvSpPr>
        <p:spPr>
          <a:xfrm>
            <a:off x="1564758" y="4800600"/>
            <a:ext cx="1330842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Up Arrow Callout 9"/>
          <p:cNvSpPr/>
          <p:nvPr/>
        </p:nvSpPr>
        <p:spPr>
          <a:xfrm>
            <a:off x="3200400" y="4814777"/>
            <a:ext cx="1219200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value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Up Arrow Callout 10"/>
          <p:cNvSpPr/>
          <p:nvPr/>
        </p:nvSpPr>
        <p:spPr>
          <a:xfrm>
            <a:off x="4572000" y="4800600"/>
            <a:ext cx="1330842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Up Arrow Callout 12"/>
          <p:cNvSpPr/>
          <p:nvPr/>
        </p:nvSpPr>
        <p:spPr>
          <a:xfrm>
            <a:off x="6096000" y="4805917"/>
            <a:ext cx="1219200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value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4485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Cascading Style Sheets (CSS)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7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3600" dirty="0" smtClean="0">
                <a:cs typeface="Times New Roman" pitchFamily="18" charset="0"/>
              </a:rPr>
              <a:t>Properties that create the visual display</a:t>
            </a:r>
          </a:p>
          <a:p>
            <a:pPr lvl="1">
              <a:lnSpc>
                <a:spcPct val="90000"/>
              </a:lnSpc>
              <a:defRPr/>
            </a:pPr>
            <a:r>
              <a:rPr lang="en-US" sz="3600" dirty="0" smtClean="0">
                <a:cs typeface="Times New Roman" pitchFamily="18" charset="0"/>
              </a:rPr>
              <a:t>Go inside the &lt;head&gt; or external file</a:t>
            </a: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971800"/>
            <a:ext cx="8154116" cy="2676526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0003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W3C Validators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8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3600" dirty="0">
                <a:cs typeface="Times New Roman" pitchFamily="18" charset="0"/>
              </a:rPr>
              <a:t>http://</a:t>
            </a:r>
            <a:r>
              <a:rPr lang="en-US" sz="3600" dirty="0" smtClean="0">
                <a:cs typeface="Times New Roman" pitchFamily="18" charset="0"/>
              </a:rPr>
              <a:t>validator.w3.org</a:t>
            </a:r>
            <a:br>
              <a:rPr lang="en-US" sz="3600" dirty="0" smtClean="0">
                <a:cs typeface="Times New Roman" pitchFamily="18" charset="0"/>
              </a:rPr>
            </a:br>
            <a:endParaRPr lang="en-US" sz="36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3600" dirty="0">
                <a:cs typeface="Times New Roman" pitchFamily="18" charset="0"/>
              </a:rPr>
              <a:t>https://</a:t>
            </a:r>
            <a:r>
              <a:rPr lang="en-US" sz="3600" dirty="0" smtClean="0">
                <a:cs typeface="Times New Roman" pitchFamily="18" charset="0"/>
              </a:rPr>
              <a:t>jigsaw.w3.org/css-validator</a:t>
            </a:r>
            <a:endParaRPr lang="en-US" sz="270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9983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76263"/>
            <a:ext cx="8905875" cy="56673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Heading Element</a:t>
            </a:r>
          </a:p>
        </p:txBody>
      </p:sp>
      <p:sp>
        <p:nvSpPr>
          <p:cNvPr id="26628" name="Rectangle 5"/>
          <p:cNvSpPr>
            <a:spLocks noGrp="1" noChangeArrowheads="1"/>
          </p:cNvSpPr>
          <p:nvPr>
            <p:ph idx="1"/>
          </p:nvPr>
        </p:nvSpPr>
        <p:spPr>
          <a:xfrm>
            <a:off x="20638" y="1600200"/>
            <a:ext cx="4932362" cy="3671888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&lt;h1&gt;Heading Level 1&lt;/h1&gt;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&lt;h2&gt;Heading Level 2&lt;/h2&gt;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&lt;h3&gt;Heading Level 3&lt;/h3&gt;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&lt;h4&gt;Heading Level 4&lt;/h4&gt;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&lt;h5&gt;Heading Level 5&lt;/h5&gt;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&lt;h6&gt;Heading Level 6&lt;/h6&gt;</a:t>
            </a:r>
          </a:p>
        </p:txBody>
      </p:sp>
      <p:sp>
        <p:nvSpPr>
          <p:cNvPr id="3789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73AA058-4971-42A1-A876-635C69B07646}" type="slidenum">
              <a:rPr lang="en-US" sz="1100">
                <a:solidFill>
                  <a:srgbClr val="4D4D4D"/>
                </a:solidFill>
              </a:rPr>
              <a:pPr/>
              <a:t>9</a:t>
            </a:fld>
            <a:endParaRPr lang="en-US" sz="1100">
              <a:solidFill>
                <a:srgbClr val="4D4D4D"/>
              </a:solidFill>
            </a:endParaRPr>
          </a:p>
        </p:txBody>
      </p:sp>
      <p:pic>
        <p:nvPicPr>
          <p:cNvPr id="3789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25" y="1371600"/>
            <a:ext cx="419417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79624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DvD7naLD5MfhMhgkPWXD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sEiwTftZaLTVRrSzrDJv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bMCYxClK04XfBBhs6IzPr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714</TotalTime>
  <Words>463</Words>
  <Application>Microsoft Office PowerPoint</Application>
  <PresentationFormat>On-screen Show (4:3)</PresentationFormat>
  <Paragraphs>135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Origin</vt:lpstr>
      <vt:lpstr>WEBD 162</vt:lpstr>
      <vt:lpstr>Semantic Markup</vt:lpstr>
      <vt:lpstr> Example  HTML5  Web  Page </vt:lpstr>
      <vt:lpstr>Block / Inline Elements</vt:lpstr>
      <vt:lpstr>Two-Sided / Empty Elements</vt:lpstr>
      <vt:lpstr>HTML Attributes</vt:lpstr>
      <vt:lpstr>Cascading Style Sheets (CSS)</vt:lpstr>
      <vt:lpstr>W3C Validators</vt:lpstr>
      <vt:lpstr>Heading Element</vt:lpstr>
      <vt:lpstr>HTML Lists</vt:lpstr>
      <vt:lpstr>Unordered List Example</vt:lpstr>
      <vt:lpstr>Ordered List Example</vt:lpstr>
      <vt:lpstr>Type and start attribute </vt:lpstr>
      <vt:lpstr>Description List</vt:lpstr>
      <vt:lpstr>Description List Example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lastModifiedBy>teresa</cp:lastModifiedBy>
  <cp:revision>64</cp:revision>
  <dcterms:created xsi:type="dcterms:W3CDTF">2012-07-06T23:37:50Z</dcterms:created>
  <dcterms:modified xsi:type="dcterms:W3CDTF">2015-02-02T01:48:23Z</dcterms:modified>
</cp:coreProperties>
</file>